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1"/>
  </p:sldMasterIdLst>
  <p:notesMasterIdLst>
    <p:notesMasterId r:id="rId29"/>
  </p:notesMasterIdLst>
  <p:sldIdLst>
    <p:sldId id="256" r:id="rId2"/>
    <p:sldId id="257" r:id="rId3"/>
    <p:sldId id="282" r:id="rId4"/>
    <p:sldId id="261" r:id="rId5"/>
    <p:sldId id="263" r:id="rId6"/>
    <p:sldId id="283" r:id="rId7"/>
    <p:sldId id="266" r:id="rId8"/>
    <p:sldId id="287" r:id="rId9"/>
    <p:sldId id="285" r:id="rId10"/>
    <p:sldId id="284" r:id="rId11"/>
    <p:sldId id="288" r:id="rId12"/>
    <p:sldId id="286" r:id="rId13"/>
    <p:sldId id="281" r:id="rId14"/>
    <p:sldId id="289" r:id="rId15"/>
    <p:sldId id="291" r:id="rId16"/>
    <p:sldId id="292" r:id="rId17"/>
    <p:sldId id="293" r:id="rId18"/>
    <p:sldId id="294" r:id="rId19"/>
    <p:sldId id="295" r:id="rId20"/>
    <p:sldId id="267" r:id="rId21"/>
    <p:sldId id="296" r:id="rId22"/>
    <p:sldId id="297" r:id="rId23"/>
    <p:sldId id="298" r:id="rId24"/>
    <p:sldId id="299" r:id="rId25"/>
    <p:sldId id="300" r:id="rId26"/>
    <p:sldId id="279" r:id="rId27"/>
    <p:sldId id="301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77"/>
  </p:normalViewPr>
  <p:slideViewPr>
    <p:cSldViewPr snapToGrid="0" snapToObjects="1">
      <p:cViewPr>
        <p:scale>
          <a:sx n="90" d="100"/>
          <a:sy n="90" d="100"/>
        </p:scale>
        <p:origin x="1496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tiff>
</file>

<file path=ppt/media/image22.tif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97093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7603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70720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610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9153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1691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6827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219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23257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2590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78989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84573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4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00099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622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369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711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496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679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1416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34" name="Shape 34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pic>
          <p:nvPicPr>
            <p:cNvPr id="41" name="Shape 41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0" r:id="rId11"/>
    <p:sldLayoutId id="2147483661" r:id="rId12"/>
  </p:sldLayoutIdLst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jpe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uxmastery.com/wireframing-for-beginner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1.wdp"/><Relationship Id="rId5" Type="http://schemas.openxmlformats.org/officeDocument/2006/relationships/image" Target="../media/image7.png"/><Relationship Id="rId6" Type="http://schemas.microsoft.com/office/2007/relationships/hdphoto" Target="../media/hdphoto2.wdp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microsoft.com/office/2007/relationships/hdphoto" Target="../media/hdphoto3.wdp"/><Relationship Id="rId10" Type="http://schemas.openxmlformats.org/officeDocument/2006/relationships/image" Target="../media/image10.png"/><Relationship Id="rId11" Type="http://schemas.microsoft.com/office/2007/relationships/hdphoto" Target="../media/hdphoto4.wdp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09800" cy="2490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Monte Carlo Simulation of Photon Migration in 3D Turbid Media using GPUs 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subTitle" idx="1"/>
          </p:nvPr>
        </p:nvSpPr>
        <p:spPr>
          <a:xfrm>
            <a:off x="699175" y="3944350"/>
            <a:ext cx="6830400" cy="51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Leiming Yu, Fanny Nina-Paravecino, David Kaeli, Qianqian Fang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4444225" cy="59327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GPU Programming Languages</a:t>
            </a:r>
            <a:endParaRPr lang="en" sz="2000" b="0" dirty="0"/>
          </a:p>
        </p:txBody>
      </p:sp>
      <p:sp>
        <p:nvSpPr>
          <p:cNvPr id="10" name="TextBox 9"/>
          <p:cNvSpPr txBox="1"/>
          <p:nvPr/>
        </p:nvSpPr>
        <p:spPr>
          <a:xfrm>
            <a:off x="4789527" y="1365712"/>
            <a:ext cx="4168735" cy="646331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Compute Unified Device </a:t>
            </a:r>
            <a:r>
              <a:rPr lang="en-US" sz="1800" dirty="0" smtClean="0"/>
              <a:t>Architecture</a:t>
            </a:r>
          </a:p>
          <a:p>
            <a:pPr algn="ctr"/>
            <a:r>
              <a:rPr lang="en-US" sz="1800" dirty="0" smtClean="0"/>
              <a:t>(CUDA)</a:t>
            </a:r>
            <a:endParaRPr lang="en-US" sz="1800" dirty="0"/>
          </a:p>
        </p:txBody>
      </p:sp>
      <p:sp>
        <p:nvSpPr>
          <p:cNvPr id="11" name="Rectangle 10"/>
          <p:cNvSpPr/>
          <p:nvPr/>
        </p:nvSpPr>
        <p:spPr>
          <a:xfrm>
            <a:off x="4789527" y="2180792"/>
            <a:ext cx="456878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1800" dirty="0">
                <a:solidFill>
                  <a:schemeClr val="bg2"/>
                </a:solidFill>
              </a:rPr>
              <a:t>NVIDIA </a:t>
            </a:r>
            <a:r>
              <a:rPr lang="en-US" sz="1800" dirty="0" smtClean="0">
                <a:solidFill>
                  <a:schemeClr val="bg2"/>
                </a:solidFill>
              </a:rPr>
              <a:t>GPUs</a:t>
            </a:r>
          </a:p>
          <a:p>
            <a:pPr marL="285750" indent="-285750">
              <a:buFont typeface="Wingdings" charset="2"/>
              <a:buChar char="q"/>
            </a:pPr>
            <a:endParaRPr lang="en-US" sz="1800" dirty="0" smtClean="0">
              <a:solidFill>
                <a:schemeClr val="bg2"/>
              </a:solidFill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1800" dirty="0" smtClean="0">
                <a:solidFill>
                  <a:schemeClr val="bg2"/>
                </a:solidFill>
              </a:rPr>
              <a:t>CUDA </a:t>
            </a:r>
            <a:r>
              <a:rPr lang="en-US" sz="1800" dirty="0">
                <a:solidFill>
                  <a:schemeClr val="bg2"/>
                </a:solidFill>
              </a:rPr>
              <a:t>1.0 – 8.0 (2007 - present</a:t>
            </a:r>
            <a:r>
              <a:rPr lang="en-US" sz="1800" dirty="0" smtClean="0">
                <a:solidFill>
                  <a:schemeClr val="bg2"/>
                </a:solidFill>
              </a:rPr>
              <a:t>)</a:t>
            </a:r>
          </a:p>
          <a:p>
            <a:pPr marL="285750" indent="-285750">
              <a:buFont typeface="Wingdings" charset="2"/>
              <a:buChar char="q"/>
            </a:pPr>
            <a:endParaRPr lang="en-US" sz="1800" dirty="0" smtClean="0">
              <a:solidFill>
                <a:schemeClr val="bg2"/>
              </a:solidFill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1800" dirty="0" smtClean="0">
                <a:solidFill>
                  <a:schemeClr val="bg2"/>
                </a:solidFill>
              </a:rPr>
              <a:t>Ahead-Of-Time </a:t>
            </a:r>
            <a:r>
              <a:rPr lang="en-US" sz="1800" dirty="0">
                <a:solidFill>
                  <a:schemeClr val="bg2"/>
                </a:solidFill>
              </a:rPr>
              <a:t>(offline) </a:t>
            </a:r>
            <a:r>
              <a:rPr lang="en-US" sz="1800" dirty="0" smtClean="0">
                <a:solidFill>
                  <a:schemeClr val="bg2"/>
                </a:solidFill>
              </a:rPr>
              <a:t>Compilation</a:t>
            </a:r>
          </a:p>
          <a:p>
            <a:pPr marL="285750" indent="-285750">
              <a:buFont typeface="Wingdings" charset="2"/>
              <a:buChar char="q"/>
            </a:pPr>
            <a:endParaRPr lang="en-US" sz="1800" dirty="0" smtClean="0">
              <a:solidFill>
                <a:schemeClr val="bg2"/>
              </a:solidFill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1800" dirty="0" smtClean="0">
                <a:solidFill>
                  <a:schemeClr val="bg2"/>
                </a:solidFill>
              </a:rPr>
              <a:t>Single-Instruction-Multiple-Threads </a:t>
            </a:r>
            <a:r>
              <a:rPr lang="en-US" sz="1800" dirty="0">
                <a:solidFill>
                  <a:schemeClr val="bg2"/>
                </a:solidFill>
              </a:rPr>
              <a:t>(SIMT)</a:t>
            </a:r>
            <a:endParaRPr lang="en-US" sz="1800" dirty="0" smtClean="0">
              <a:solidFill>
                <a:schemeClr val="bg2"/>
              </a:solidFill>
            </a:endParaRPr>
          </a:p>
        </p:txBody>
      </p:sp>
      <p:pic>
        <p:nvPicPr>
          <p:cNvPr id="12" name="Picture 20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793" y="2640510"/>
            <a:ext cx="1831772" cy="13888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8367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4444225" cy="59327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GPU Programming Languages</a:t>
            </a:r>
            <a:endParaRPr lang="en" sz="2000" b="0" dirty="0"/>
          </a:p>
        </p:txBody>
      </p:sp>
      <p:sp>
        <p:nvSpPr>
          <p:cNvPr id="10" name="TextBox 9"/>
          <p:cNvSpPr txBox="1"/>
          <p:nvPr/>
        </p:nvSpPr>
        <p:spPr>
          <a:xfrm>
            <a:off x="4789527" y="1365712"/>
            <a:ext cx="4168735" cy="646331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Open Compute Language</a:t>
            </a:r>
          </a:p>
          <a:p>
            <a:pPr algn="ctr"/>
            <a:r>
              <a:rPr lang="en-US" sz="1800" dirty="0" smtClean="0"/>
              <a:t>(OpenCL)</a:t>
            </a:r>
            <a:endParaRPr lang="en-US" sz="1800" dirty="0"/>
          </a:p>
        </p:txBody>
      </p:sp>
      <p:sp>
        <p:nvSpPr>
          <p:cNvPr id="11" name="Rectangle 10"/>
          <p:cNvSpPr/>
          <p:nvPr/>
        </p:nvSpPr>
        <p:spPr>
          <a:xfrm>
            <a:off x="4789527" y="2337954"/>
            <a:ext cx="456878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1800" dirty="0" smtClean="0">
                <a:solidFill>
                  <a:schemeClr val="bg2"/>
                </a:solidFill>
              </a:rPr>
              <a:t>CPUs/GPUs/FPGAs/DSPs</a:t>
            </a:r>
          </a:p>
          <a:p>
            <a:pPr marL="285750" indent="-285750">
              <a:buFont typeface="Wingdings" charset="2"/>
              <a:buChar char="q"/>
            </a:pPr>
            <a:endParaRPr lang="en-US" sz="1800" dirty="0">
              <a:solidFill>
                <a:schemeClr val="bg2"/>
              </a:solidFill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1800" dirty="0" smtClean="0">
                <a:solidFill>
                  <a:schemeClr val="bg2"/>
                </a:solidFill>
              </a:rPr>
              <a:t>OpenCL </a:t>
            </a:r>
            <a:r>
              <a:rPr lang="en-US" sz="1800" dirty="0">
                <a:solidFill>
                  <a:schemeClr val="bg2"/>
                </a:solidFill>
              </a:rPr>
              <a:t>1.0 – 2.2  (2008 - present</a:t>
            </a:r>
            <a:r>
              <a:rPr lang="en-US" sz="1800" dirty="0" smtClean="0">
                <a:solidFill>
                  <a:schemeClr val="bg2"/>
                </a:solidFill>
              </a:rPr>
              <a:t>)</a:t>
            </a:r>
          </a:p>
          <a:p>
            <a:pPr marL="285750" indent="-285750">
              <a:buFont typeface="Wingdings" charset="2"/>
              <a:buChar char="q"/>
            </a:pPr>
            <a:endParaRPr lang="en-US" sz="1800" dirty="0">
              <a:solidFill>
                <a:schemeClr val="bg2"/>
              </a:solidFill>
            </a:endParaRPr>
          </a:p>
          <a:p>
            <a:pPr marL="285750" lvl="1" indent="-285750">
              <a:buFont typeface="Wingdings" charset="2"/>
              <a:buChar char="q"/>
            </a:pPr>
            <a:r>
              <a:rPr lang="en-US" sz="1800" dirty="0" smtClean="0">
                <a:solidFill>
                  <a:schemeClr val="bg2"/>
                </a:solidFill>
              </a:rPr>
              <a:t>Just-In-Time </a:t>
            </a:r>
            <a:r>
              <a:rPr lang="en-US" sz="1800" dirty="0">
                <a:solidFill>
                  <a:schemeClr val="bg2"/>
                </a:solidFill>
              </a:rPr>
              <a:t>(online) </a:t>
            </a:r>
            <a:r>
              <a:rPr lang="en-US" sz="1800" dirty="0" smtClean="0">
                <a:solidFill>
                  <a:schemeClr val="bg2"/>
                </a:solidFill>
              </a:rPr>
              <a:t>Compilation</a:t>
            </a:r>
          </a:p>
          <a:p>
            <a:pPr marL="285750" indent="-285750">
              <a:buFont typeface="Wingdings" charset="2"/>
              <a:buChar char="q"/>
            </a:pPr>
            <a:endParaRPr lang="en-US" sz="1800" dirty="0" smtClean="0">
              <a:solidFill>
                <a:schemeClr val="bg2"/>
              </a:solidFill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1800" dirty="0" smtClean="0">
                <a:solidFill>
                  <a:schemeClr val="bg2"/>
                </a:solidFill>
              </a:rPr>
              <a:t>Single-Instruction-Multiple-Threads </a:t>
            </a:r>
            <a:r>
              <a:rPr lang="en-US" sz="1800" dirty="0">
                <a:solidFill>
                  <a:schemeClr val="bg2"/>
                </a:solidFill>
              </a:rPr>
              <a:t>(SIMT)</a:t>
            </a:r>
            <a:endParaRPr lang="en-US" sz="1800" dirty="0" smtClean="0">
              <a:solidFill>
                <a:schemeClr val="bg2"/>
              </a:solidFill>
            </a:endParaRPr>
          </a:p>
        </p:txBody>
      </p:sp>
      <p:pic>
        <p:nvPicPr>
          <p:cNvPr id="5" name="Picture 6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0093" y="2107497"/>
            <a:ext cx="855766" cy="85576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Image result for intel i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999" y="2107497"/>
            <a:ext cx="1023637" cy="78380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Image result for intel i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829" y="2107497"/>
            <a:ext cx="1072742" cy="80897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Image result for xeon phi, 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5225" y="3492116"/>
            <a:ext cx="1958737" cy="11565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8" descr="Related imag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423" y="3632154"/>
            <a:ext cx="1538237" cy="86587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6608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Programming Features</a:t>
            </a:r>
            <a:endParaRPr lang="e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353495"/>
              </p:ext>
            </p:extLst>
          </p:nvPr>
        </p:nvGraphicFramePr>
        <p:xfrm>
          <a:off x="729450" y="2037354"/>
          <a:ext cx="6564573" cy="278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2060"/>
                <a:gridCol w="1709300"/>
                <a:gridCol w="1783213"/>
              </a:tblGrid>
              <a:tr h="310957">
                <a:tc>
                  <a:txBody>
                    <a:bodyPr/>
                    <a:lstStyle/>
                    <a:p>
                      <a:r>
                        <a:rPr lang="en-US" sz="1600" smtClean="0"/>
                        <a:t>Supported Features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CUDA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OpenCL</a:t>
                      </a:r>
                      <a:endParaRPr lang="en-US" sz="1600"/>
                    </a:p>
                  </a:txBody>
                  <a:tcPr/>
                </a:tc>
              </a:tr>
              <a:tr h="351620">
                <a:tc>
                  <a:txBody>
                    <a:bodyPr/>
                    <a:lstStyle/>
                    <a:p>
                      <a:r>
                        <a:rPr lang="en-US" sz="1600" smtClean="0"/>
                        <a:t>Unified Memory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Yes(6.0+)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Yes(2.0+)</a:t>
                      </a:r>
                      <a:endParaRPr lang="en-US" sz="1600"/>
                    </a:p>
                  </a:txBody>
                  <a:tcPr/>
                </a:tc>
              </a:tr>
              <a:tr h="351620">
                <a:tc>
                  <a:txBody>
                    <a:bodyPr/>
                    <a:lstStyle/>
                    <a:p>
                      <a:r>
                        <a:rPr lang="en-US" sz="1600" smtClean="0"/>
                        <a:t>Dynamic Parallelism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Yes(5.0+)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Yes(2.0+)</a:t>
                      </a:r>
                      <a:endParaRPr lang="en-US" sz="1600"/>
                    </a:p>
                  </a:txBody>
                  <a:tcPr/>
                </a:tc>
              </a:tr>
              <a:tr h="351620">
                <a:tc>
                  <a:txBody>
                    <a:bodyPr/>
                    <a:lstStyle/>
                    <a:p>
                      <a:r>
                        <a:rPr lang="en-US" sz="1600" smtClean="0"/>
                        <a:t>C++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Yes(6.0+)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Yes(2.1+)</a:t>
                      </a:r>
                      <a:endParaRPr lang="en-US" sz="1600"/>
                    </a:p>
                  </a:txBody>
                  <a:tcPr/>
                </a:tc>
              </a:tr>
              <a:tr h="351620">
                <a:tc>
                  <a:txBody>
                    <a:bodyPr/>
                    <a:lstStyle/>
                    <a:p>
                      <a:r>
                        <a:rPr lang="en-US" sz="1600" smtClean="0"/>
                        <a:t>Stream Priority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Yes(5.5+)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Yes(2.1+)</a:t>
                      </a:r>
                      <a:endParaRPr lang="en-US" sz="1600"/>
                    </a:p>
                  </a:txBody>
                  <a:tcPr/>
                </a:tc>
              </a:tr>
              <a:tr h="200926">
                <a:tc>
                  <a:txBody>
                    <a:bodyPr/>
                    <a:lstStyle/>
                    <a:p>
                      <a:r>
                        <a:rPr lang="en-US" sz="1600" smtClean="0"/>
                        <a:t>Pipes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No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Yes(2.0+)</a:t>
                      </a:r>
                      <a:endParaRPr lang="en-US" sz="1600"/>
                    </a:p>
                  </a:txBody>
                  <a:tcPr/>
                </a:tc>
              </a:tr>
              <a:tr h="351620">
                <a:tc>
                  <a:txBody>
                    <a:bodyPr/>
                    <a:lstStyle/>
                    <a:p>
                      <a:r>
                        <a:rPr lang="en-US" sz="1600" smtClean="0"/>
                        <a:t>Thread Data Sharing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Yes(5.0+)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No</a:t>
                      </a:r>
                      <a:endParaRPr lang="en-US" sz="1600"/>
                    </a:p>
                  </a:txBody>
                  <a:tcPr/>
                </a:tc>
              </a:tr>
              <a:tr h="351620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Mixed-Precision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Yes(7.5+)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Yes(1.0+)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702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MCX in OpenCL</a:t>
            </a:r>
            <a:endParaRPr lang="en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7787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904" y="632677"/>
            <a:ext cx="4720559" cy="4510823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3128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3100388" y="1318650"/>
            <a:ext cx="5435914" cy="3489325"/>
            <a:chOff x="341290" y="1944547"/>
            <a:chExt cx="7187879" cy="4477517"/>
          </a:xfrm>
        </p:grpSpPr>
        <p:sp>
          <p:nvSpPr>
            <p:cNvPr id="6" name="Rectangle 5"/>
            <p:cNvSpPr/>
            <p:nvPr/>
          </p:nvSpPr>
          <p:spPr>
            <a:xfrm>
              <a:off x="341290" y="1944547"/>
              <a:ext cx="7187879" cy="4477517"/>
            </a:xfrm>
            <a:prstGeom prst="rect">
              <a:avLst/>
            </a:prstGeom>
            <a:solidFill>
              <a:schemeClr val="tx2"/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2" descr="https://docs.google.com/drawings/d/s6sFNkOOmDO2tJHg3MKKbHQ/image?w=587&amp;h=364&amp;rev=1111&amp;ac=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351" y="2062897"/>
              <a:ext cx="7029756" cy="4359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269955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MCXCL Workflow</a:t>
            </a:r>
            <a:endParaRPr lang="en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8680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269955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Profiling Tools</a:t>
            </a:r>
            <a:endParaRPr lang="en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743737" y="2096737"/>
            <a:ext cx="78121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/>
          </a:p>
          <a:p>
            <a:r>
              <a:rPr lang="en-US" sz="1800" dirty="0" smtClean="0"/>
              <a:t>On AMD GPUs: </a:t>
            </a:r>
            <a:r>
              <a:rPr lang="en-US" sz="1800" dirty="0" err="1" smtClean="0"/>
              <a:t>CodeXL</a:t>
            </a:r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On Intel CPUs : </a:t>
            </a:r>
            <a:r>
              <a:rPr lang="en-US" sz="1800" dirty="0" err="1" smtClean="0"/>
              <a:t>VTune</a:t>
            </a:r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792" y="2096737"/>
            <a:ext cx="2280212" cy="7321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b="37672"/>
          <a:stretch/>
        </p:blipFill>
        <p:spPr>
          <a:xfrm>
            <a:off x="4399786" y="3220121"/>
            <a:ext cx="2895922" cy="89493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5229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4444225" cy="59327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Optimizations : 1</a:t>
            </a:r>
            <a:endParaRPr lang="en" sz="2000" b="0" dirty="0"/>
          </a:p>
        </p:txBody>
      </p:sp>
      <p:sp>
        <p:nvSpPr>
          <p:cNvPr id="2" name="TextBox 1"/>
          <p:cNvSpPr txBox="1"/>
          <p:nvPr/>
        </p:nvSpPr>
        <p:spPr>
          <a:xfrm>
            <a:off x="729999" y="2228850"/>
            <a:ext cx="343555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Profiling </a:t>
            </a:r>
            <a:r>
              <a:rPr lang="en-US" sz="1600" dirty="0" smtClean="0"/>
              <a:t>on </a:t>
            </a:r>
            <a:r>
              <a:rPr lang="en-US" sz="1600" dirty="0"/>
              <a:t>AMD R9 Nano </a:t>
            </a:r>
            <a:r>
              <a:rPr lang="en-US" sz="1600" dirty="0" smtClean="0"/>
              <a:t>GPU</a:t>
            </a:r>
          </a:p>
          <a:p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91 </a:t>
            </a:r>
            <a:r>
              <a:rPr lang="en-US" sz="1600" dirty="0"/>
              <a:t>million computing </a:t>
            </a:r>
            <a:r>
              <a:rPr lang="en-US" sz="1600" dirty="0" smtClean="0"/>
              <a:t>instructions</a:t>
            </a:r>
          </a:p>
          <a:p>
            <a:pPr marL="285750" indent="-285750">
              <a:buFont typeface="Wingdings" charset="2"/>
              <a:buChar char="q"/>
            </a:pPr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0.5 </a:t>
            </a:r>
            <a:r>
              <a:rPr lang="en-US" sz="1600" dirty="0"/>
              <a:t>million memory </a:t>
            </a:r>
            <a:r>
              <a:rPr lang="en-US" sz="1600" dirty="0" smtClean="0"/>
              <a:t>instructions</a:t>
            </a:r>
          </a:p>
          <a:p>
            <a:pPr marL="285750" indent="-285750">
              <a:buFont typeface="Wingdings" charset="2"/>
              <a:buChar char="q"/>
            </a:pPr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Highly </a:t>
            </a:r>
            <a:r>
              <a:rPr lang="en-US" sz="1600" dirty="0"/>
              <a:t>compute-intensive</a:t>
            </a:r>
          </a:p>
        </p:txBody>
      </p:sp>
      <p:sp>
        <p:nvSpPr>
          <p:cNvPr id="3" name="Rectangle 2"/>
          <p:cNvSpPr/>
          <p:nvPr/>
        </p:nvSpPr>
        <p:spPr>
          <a:xfrm>
            <a:off x="5390686" y="2560826"/>
            <a:ext cx="319189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sz="1800" dirty="0" smtClean="0"/>
              <a:t>“cl-mad-enable”</a:t>
            </a:r>
          </a:p>
          <a:p>
            <a:pPr marL="285750" indent="-285750">
              <a:buFont typeface="Wingdings" charset="2"/>
              <a:buChar char="Ø"/>
            </a:pPr>
            <a:endParaRPr lang="en-US" sz="18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1800" dirty="0" smtClean="0"/>
              <a:t>Use native math functions 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0800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4444225" cy="59327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Optimizations : 2</a:t>
            </a:r>
            <a:endParaRPr lang="en" sz="2000" b="0" dirty="0"/>
          </a:p>
        </p:txBody>
      </p:sp>
      <p:sp>
        <p:nvSpPr>
          <p:cNvPr id="2" name="TextBox 1"/>
          <p:cNvSpPr txBox="1"/>
          <p:nvPr/>
        </p:nvSpPr>
        <p:spPr>
          <a:xfrm>
            <a:off x="729999" y="2228850"/>
            <a:ext cx="352767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mtClean="0"/>
              <a:t>Improve Occupancy</a:t>
            </a:r>
            <a:endParaRPr lang="en-US" sz="1600" dirty="0" smtClean="0"/>
          </a:p>
          <a:p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Registers</a:t>
            </a:r>
          </a:p>
          <a:p>
            <a:pPr marL="285750" indent="-285750">
              <a:buFont typeface="Wingdings" charset="2"/>
              <a:buChar char="q"/>
            </a:pPr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Shared Memory</a:t>
            </a:r>
          </a:p>
          <a:p>
            <a:pPr marL="285750" indent="-285750">
              <a:buFont typeface="Wingdings" charset="2"/>
              <a:buChar char="q"/>
            </a:pPr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Device Limitations</a:t>
            </a:r>
            <a:endParaRPr lang="en-US" sz="1600" dirty="0"/>
          </a:p>
        </p:txBody>
      </p:sp>
      <p:sp>
        <p:nvSpPr>
          <p:cNvPr id="3" name="Rectangle 2"/>
          <p:cNvSpPr/>
          <p:nvPr/>
        </p:nvSpPr>
        <p:spPr>
          <a:xfrm>
            <a:off x="4945624" y="2567404"/>
            <a:ext cx="405110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sz="1800" dirty="0" smtClean="0"/>
              <a:t>Compute </a:t>
            </a:r>
            <a:r>
              <a:rPr lang="en-US" sz="1800" smtClean="0"/>
              <a:t>resource limitations</a:t>
            </a:r>
            <a:br>
              <a:rPr lang="en-US" sz="1800" smtClean="0"/>
            </a:br>
            <a:endParaRPr lang="en-US" sz="18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1800" dirty="0" smtClean="0"/>
              <a:t>Find the “balanced” number of </a:t>
            </a:r>
            <a:br>
              <a:rPr lang="en-US" sz="1800" dirty="0" smtClean="0"/>
            </a:br>
            <a:r>
              <a:rPr lang="en-US" sz="1800" dirty="0" smtClean="0"/>
              <a:t>threads to occupy the entire device</a:t>
            </a:r>
            <a:br>
              <a:rPr lang="en-US" sz="1800" dirty="0" smtClean="0"/>
            </a:b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7090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4444225" cy="59327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Optimizations : 3</a:t>
            </a:r>
            <a:endParaRPr lang="en" sz="2000" b="0" dirty="0"/>
          </a:p>
        </p:txBody>
      </p:sp>
      <p:sp>
        <p:nvSpPr>
          <p:cNvPr id="2" name="TextBox 1"/>
          <p:cNvSpPr txBox="1"/>
          <p:nvPr/>
        </p:nvSpPr>
        <p:spPr>
          <a:xfrm>
            <a:off x="729999" y="2228850"/>
            <a:ext cx="35276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Branches/Divergence</a:t>
            </a:r>
          </a:p>
          <a:p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62% thread divergence</a:t>
            </a:r>
            <a:br>
              <a:rPr lang="en-US" sz="1600" dirty="0" smtClean="0"/>
            </a:br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dirty="0" smtClean="0"/>
              <a:t>The parallel execution inside a </a:t>
            </a:r>
            <a:r>
              <a:rPr lang="en-US" sz="1600" dirty="0" err="1" smtClean="0"/>
              <a:t>wavefront</a:t>
            </a:r>
            <a:r>
              <a:rPr lang="en-US" sz="1600" dirty="0" smtClean="0"/>
              <a:t> can be serialized </a:t>
            </a:r>
            <a:endParaRPr lang="en-US" sz="1600" dirty="0"/>
          </a:p>
        </p:txBody>
      </p:sp>
      <p:sp>
        <p:nvSpPr>
          <p:cNvPr id="3" name="Rectangle 2"/>
          <p:cNvSpPr/>
          <p:nvPr/>
        </p:nvSpPr>
        <p:spPr>
          <a:xfrm>
            <a:off x="5517123" y="2598181"/>
            <a:ext cx="29125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sz="1800" dirty="0" smtClean="0"/>
              <a:t>Simplify control flow</a:t>
            </a:r>
          </a:p>
          <a:p>
            <a:pPr marL="285750" indent="-285750">
              <a:buFont typeface="Wingdings" charset="2"/>
              <a:buChar char="Ø"/>
            </a:pPr>
            <a:endParaRPr lang="en-US" sz="18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1800" dirty="0" smtClean="0"/>
              <a:t>Simplify branches</a:t>
            </a:r>
            <a:br>
              <a:rPr lang="en-US" sz="1800" dirty="0" smtClean="0"/>
            </a:b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1366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subTitle" idx="4294967295"/>
          </p:nvPr>
        </p:nvSpPr>
        <p:spPr>
          <a:xfrm>
            <a:off x="3761750" y="1376350"/>
            <a:ext cx="4861200" cy="325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457200">
              <a:spcBef>
                <a:spcPts val="0"/>
              </a:spcBef>
              <a:buFont typeface="Wingdings" charset="2"/>
              <a:buChar char="§"/>
            </a:pPr>
            <a:r>
              <a:rPr lang="en" sz="2800" dirty="0">
                <a:solidFill>
                  <a:srgbClr val="FFFFFF"/>
                </a:solidFill>
              </a:rPr>
              <a:t>Monte Carlo </a:t>
            </a:r>
            <a:r>
              <a:rPr lang="en" sz="2800" dirty="0" err="1">
                <a:solidFill>
                  <a:srgbClr val="FFFFFF"/>
                </a:solidFill>
              </a:rPr>
              <a:t>eXtreme</a:t>
            </a:r>
            <a:endParaRPr lang="en" sz="2800" dirty="0">
              <a:solidFill>
                <a:srgbClr val="FFFFFF"/>
              </a:solidFill>
            </a:endParaRPr>
          </a:p>
          <a:p>
            <a:pPr marL="457200" lvl="0" indent="-457200">
              <a:spcBef>
                <a:spcPts val="0"/>
              </a:spcBef>
              <a:buFont typeface="Wingdings" charset="2"/>
              <a:buChar char="§"/>
            </a:pPr>
            <a:r>
              <a:rPr lang="en" sz="2800" dirty="0">
                <a:solidFill>
                  <a:srgbClr val="FFFFFF"/>
                </a:solidFill>
              </a:rPr>
              <a:t>GPU Computing</a:t>
            </a:r>
          </a:p>
          <a:p>
            <a:pPr marL="457200" lvl="0" indent="-457200">
              <a:spcBef>
                <a:spcPts val="0"/>
              </a:spcBef>
              <a:buFont typeface="Wingdings" charset="2"/>
              <a:buChar char="§"/>
            </a:pPr>
            <a:r>
              <a:rPr lang="en" sz="2800" dirty="0" smtClean="0">
                <a:solidFill>
                  <a:srgbClr val="FFFFFF"/>
                </a:solidFill>
              </a:rPr>
              <a:t>MCX</a:t>
            </a:r>
            <a:r>
              <a:rPr lang="en-US" sz="2800" dirty="0" smtClean="0">
                <a:solidFill>
                  <a:srgbClr val="FFFFFF"/>
                </a:solidFill>
              </a:rPr>
              <a:t> in OpenCL</a:t>
            </a:r>
          </a:p>
          <a:p>
            <a:pPr marL="457200" lvl="0" indent="-457200">
              <a:spcBef>
                <a:spcPts val="0"/>
              </a:spcBef>
              <a:buFont typeface="Wingdings" charset="2"/>
              <a:buChar char="§"/>
            </a:pPr>
            <a:r>
              <a:rPr lang="en" sz="2800" dirty="0" smtClean="0">
                <a:solidFill>
                  <a:srgbClr val="FFFFFF"/>
                </a:solidFill>
              </a:rPr>
              <a:t>Conclusion</a:t>
            </a:r>
            <a:endParaRPr lang="en" sz="2800" dirty="0">
              <a:solidFill>
                <a:srgbClr val="FFFFFF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</a:t>
            </a:fld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1524510"/>
            <a:ext cx="8143875" cy="319036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4444225" cy="59327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Static vs Dynamic </a:t>
            </a:r>
            <a:endParaRPr lang="en" sz="2000" b="0" dirty="0"/>
          </a:p>
        </p:txBody>
      </p:sp>
      <p:sp>
        <p:nvSpPr>
          <p:cNvPr id="2" name="TextBox 1"/>
          <p:cNvSpPr txBox="1"/>
          <p:nvPr/>
        </p:nvSpPr>
        <p:spPr>
          <a:xfrm>
            <a:off x="729999" y="2043113"/>
            <a:ext cx="35276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b="1" dirty="0" smtClean="0"/>
              <a:t>Static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allocate photons to each thread</a:t>
            </a:r>
            <a:br>
              <a:rPr lang="en-US" sz="1600" dirty="0" smtClean="0"/>
            </a:br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b="1" dirty="0" smtClean="0"/>
              <a:t>Dynamic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allocate photon to each workgroup, each thread dynamically fetches workload</a:t>
            </a:r>
            <a:endParaRPr lang="en-US" sz="1600" dirty="0"/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4715828" y="1615288"/>
            <a:ext cx="4042410" cy="298237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58321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729999" y="1318650"/>
            <a:ext cx="4444225" cy="59327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Load-balancing for Multiple Devices</a:t>
            </a:r>
            <a:endParaRPr lang="en" sz="2000" b="0" dirty="0"/>
          </a:p>
        </p:txBody>
      </p:sp>
      <p:sp>
        <p:nvSpPr>
          <p:cNvPr id="2" name="TextBox 1"/>
          <p:cNvSpPr txBox="1"/>
          <p:nvPr/>
        </p:nvSpPr>
        <p:spPr>
          <a:xfrm>
            <a:off x="729999" y="1911927"/>
            <a:ext cx="352767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b="1" dirty="0" smtClean="0"/>
              <a:t>Core-based</a:t>
            </a:r>
            <a:br>
              <a:rPr lang="en-US" sz="1600" b="1" dirty="0" smtClean="0"/>
            </a:br>
            <a:endParaRPr lang="en-US" sz="1600" b="1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b="1" dirty="0" smtClean="0"/>
              <a:t>Throughput-based</a:t>
            </a:r>
            <a:br>
              <a:rPr lang="en-US" sz="1600" b="1" dirty="0" smtClean="0"/>
            </a:br>
            <a:r>
              <a:rPr lang="en-US" sz="1600" b="1" dirty="0" smtClean="0"/>
              <a:t>(linear performance model)</a:t>
            </a:r>
            <a:br>
              <a:rPr lang="en-US" sz="1600" b="1" dirty="0" smtClean="0"/>
            </a:br>
            <a:endParaRPr lang="en-US" sz="1600" b="1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b="1" dirty="0" smtClean="0"/>
              <a:t>Linear Programming (</a:t>
            </a:r>
            <a:r>
              <a:rPr lang="en-US" sz="1600" b="1" dirty="0" err="1" smtClean="0"/>
              <a:t>fminimax</a:t>
            </a:r>
            <a:r>
              <a:rPr lang="en-US" sz="1600" b="1" dirty="0" smtClean="0"/>
              <a:t>)</a:t>
            </a:r>
            <a:br>
              <a:rPr lang="en-US" sz="1600" b="1" dirty="0" smtClean="0"/>
            </a:br>
            <a:endParaRPr lang="en-US" sz="1600" b="1" dirty="0" smtClean="0"/>
          </a:p>
          <a:p>
            <a:pPr marL="285750" indent="-285750">
              <a:buFont typeface="Wingdings" charset="2"/>
              <a:buChar char="q"/>
            </a:pPr>
            <a:r>
              <a:rPr lang="en-US" sz="1600" b="1" dirty="0" smtClean="0"/>
              <a:t>Ideal</a:t>
            </a:r>
            <a:r>
              <a:rPr lang="en-US" sz="1600" dirty="0" smtClean="0"/>
              <a:t/>
            </a:r>
            <a:br>
              <a:rPr lang="en-US" sz="1600" dirty="0" smtClean="0"/>
            </a:br>
            <a:endParaRPr lang="en-US" sz="1600" dirty="0"/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5029172" y="1555380"/>
            <a:ext cx="3956685" cy="326763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545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Conclusion</a:t>
            </a:r>
            <a:endParaRPr lang="en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chemeClr val="lt1"/>
                </a:solidFill>
              </a:rPr>
              <a:t>23</a:t>
            </a:fld>
            <a:endParaRPr lang="e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0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515137" y="1521663"/>
            <a:ext cx="8385976" cy="2850312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514350" lvl="0" indent="-285750">
              <a:spcAft>
                <a:spcPts val="1000"/>
              </a:spcAft>
              <a:buFont typeface="Wingdings" charset="2"/>
              <a:buChar char="Ø"/>
            </a:pPr>
            <a:r>
              <a:rPr lang="en-US" sz="1400" dirty="0" smtClean="0"/>
              <a:t>W</a:t>
            </a:r>
            <a:r>
              <a:rPr lang="en" sz="1400" dirty="0" smtClean="0"/>
              <a:t>e </a:t>
            </a:r>
            <a:r>
              <a:rPr lang="en" sz="1400" dirty="0"/>
              <a:t>developed various optimization techniques to improve simulation speed, and achieved an </a:t>
            </a:r>
            <a:r>
              <a:rPr lang="en" sz="1400" dirty="0">
                <a:solidFill>
                  <a:srgbClr val="FF0000"/>
                </a:solidFill>
              </a:rPr>
              <a:t>56%</a:t>
            </a:r>
            <a:r>
              <a:rPr lang="en" sz="1400" dirty="0"/>
              <a:t> </a:t>
            </a:r>
            <a:r>
              <a:rPr lang="en" sz="1400" dirty="0" smtClean="0"/>
              <a:t>average</a:t>
            </a:r>
            <a:r>
              <a:rPr lang="en-US" sz="1400" dirty="0" smtClean="0"/>
              <a:t> </a:t>
            </a:r>
            <a:r>
              <a:rPr lang="en" sz="1400" dirty="0" smtClean="0"/>
              <a:t>performance </a:t>
            </a:r>
            <a:r>
              <a:rPr lang="en" sz="1400" dirty="0"/>
              <a:t>improvement on AMD GPUs, </a:t>
            </a:r>
            <a:r>
              <a:rPr lang="en" sz="1400" dirty="0">
                <a:solidFill>
                  <a:srgbClr val="FF0000"/>
                </a:solidFill>
              </a:rPr>
              <a:t>20%</a:t>
            </a:r>
            <a:r>
              <a:rPr lang="en" sz="1400" dirty="0"/>
              <a:t> on Intel CPUs/GPUs and </a:t>
            </a:r>
            <a:r>
              <a:rPr lang="en" sz="1400" dirty="0">
                <a:solidFill>
                  <a:srgbClr val="FF0000"/>
                </a:solidFill>
              </a:rPr>
              <a:t>10%</a:t>
            </a:r>
            <a:r>
              <a:rPr lang="en" sz="1400" dirty="0"/>
              <a:t> on NVIDIA </a:t>
            </a:r>
            <a:r>
              <a:rPr lang="en" sz="1400" dirty="0" smtClean="0"/>
              <a:t>GPUs</a:t>
            </a:r>
            <a:endParaRPr lang="en-US" sz="1400" dirty="0" smtClean="0"/>
          </a:p>
          <a:p>
            <a:pPr marL="514350" lvl="0" indent="-285750">
              <a:spcAft>
                <a:spcPts val="1000"/>
              </a:spcAft>
              <a:buFont typeface="Wingdings" charset="2"/>
              <a:buChar char="Ø"/>
            </a:pPr>
            <a:r>
              <a:rPr lang="en" sz="1400" dirty="0" smtClean="0"/>
              <a:t>We observed </a:t>
            </a:r>
            <a:r>
              <a:rPr lang="en" sz="1400" dirty="0"/>
              <a:t>a significant speed gap (</a:t>
            </a:r>
            <a:r>
              <a:rPr lang="en" sz="1400" dirty="0">
                <a:solidFill>
                  <a:srgbClr val="FF0000"/>
                </a:solidFill>
              </a:rPr>
              <a:t>2.1x-5.4x</a:t>
            </a:r>
            <a:r>
              <a:rPr lang="en" sz="1400" dirty="0"/>
              <a:t>) between the CUDA-based MC simulation (MCX) and MCX-CL on most NVIDIA’s GPU, reflecting of the vendor’s priority in supporting </a:t>
            </a:r>
            <a:r>
              <a:rPr lang="en" sz="1400" dirty="0" smtClean="0"/>
              <a:t>CUDA</a:t>
            </a:r>
            <a:endParaRPr lang="en-US" sz="1400" dirty="0" smtClean="0"/>
          </a:p>
          <a:p>
            <a:pPr marL="514350" lvl="0" indent="-285750">
              <a:spcAft>
                <a:spcPts val="1000"/>
              </a:spcAft>
              <a:buFont typeface="Wingdings" charset="2"/>
              <a:buChar char="Ø"/>
            </a:pPr>
            <a:r>
              <a:rPr lang="en" sz="1400" dirty="0" smtClean="0"/>
              <a:t>The </a:t>
            </a:r>
            <a:r>
              <a:rPr lang="en" sz="1400" dirty="0"/>
              <a:t>dynamic workgroup load-balancing strategy has resulted in an average </a:t>
            </a:r>
            <a:r>
              <a:rPr lang="en" sz="1400" dirty="0">
                <a:solidFill>
                  <a:srgbClr val="FF0000"/>
                </a:solidFill>
              </a:rPr>
              <a:t>1% </a:t>
            </a:r>
            <a:r>
              <a:rPr lang="en" sz="1400" dirty="0"/>
              <a:t>and </a:t>
            </a:r>
            <a:r>
              <a:rPr lang="en" sz="1400" dirty="0">
                <a:solidFill>
                  <a:srgbClr val="FF0000"/>
                </a:solidFill>
              </a:rPr>
              <a:t>13% </a:t>
            </a:r>
            <a:r>
              <a:rPr lang="en" sz="1400" dirty="0"/>
              <a:t>speedup for NVIDIA and AMD GPUs, respectively</a:t>
            </a:r>
            <a:r>
              <a:rPr lang="en" sz="1400" dirty="0" smtClean="0"/>
              <a:t>.</a:t>
            </a:r>
            <a:endParaRPr lang="en-US" sz="1400" dirty="0" smtClean="0"/>
          </a:p>
          <a:p>
            <a:pPr marL="514350" lvl="0" indent="-285750">
              <a:spcAft>
                <a:spcPts val="1000"/>
              </a:spcAft>
              <a:buFont typeface="Wingdings" charset="2"/>
              <a:buChar char="Ø"/>
            </a:pPr>
            <a:r>
              <a:rPr lang="en" sz="1400" dirty="0" smtClean="0"/>
              <a:t>When </a:t>
            </a:r>
            <a:r>
              <a:rPr lang="en" sz="1400" dirty="0"/>
              <a:t>multiple computing devices are simultaneously used for photon simulations, </a:t>
            </a:r>
            <a:r>
              <a:rPr lang="en" sz="1400" dirty="0">
                <a:solidFill>
                  <a:srgbClr val="FF0000"/>
                </a:solidFill>
              </a:rPr>
              <a:t>efficient</a:t>
            </a:r>
            <a:r>
              <a:rPr lang="en" sz="1400" dirty="0"/>
              <a:t> load-partitioning strategies, </a:t>
            </a:r>
            <a:r>
              <a:rPr lang="en" sz="1400" u="sng" dirty="0"/>
              <a:t>based on the device throughput and linear programming models</a:t>
            </a:r>
            <a:r>
              <a:rPr lang="en" sz="1400" dirty="0"/>
              <a:t>, showed improved throughput than core-based load-partitioning.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722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Acknowledgement</a:t>
            </a:r>
            <a:endParaRPr lang="en" dirty="0"/>
          </a:p>
        </p:txBody>
      </p:sp>
      <p:sp>
        <p:nvSpPr>
          <p:cNvPr id="2" name="Rectangle 1"/>
          <p:cNvSpPr/>
          <p:nvPr/>
        </p:nvSpPr>
        <p:spPr>
          <a:xfrm>
            <a:off x="729449" y="2251859"/>
            <a:ext cx="730012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This project is funded by the NIH/NIGMS under the grant </a:t>
            </a:r>
            <a:r>
              <a:rPr lang="en-US" dirty="0" smtClean="0"/>
              <a:t>R01-GM114365.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acknowledge NVIDIA for their support for this work through the  NVIDIA Research Center program.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0661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26</a:t>
            </a:fld>
            <a:endParaRPr lang="en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References</a:t>
            </a:r>
          </a:p>
        </p:txBody>
      </p:sp>
      <p:sp>
        <p:nvSpPr>
          <p:cNvPr id="335" name="Shape 33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Aft>
                <a:spcPts val="1000"/>
              </a:spcAft>
              <a:buNone/>
            </a:pPr>
            <a:r>
              <a:rPr lang="en" u="sng" dirty="0">
                <a:solidFill>
                  <a:schemeClr val="accent5"/>
                </a:solidFill>
              </a:rPr>
              <a:t>[1] Q. Fang and D. A. Boas. "Monte Carlo simulation of photon migration in 3D turbid media accelerated by graphics processing units." Optics express 17.22 (2009): 20178-20190.</a:t>
            </a:r>
            <a:endParaRPr lang="en" u="sng" dirty="0">
              <a:solidFill>
                <a:schemeClr val="accent5"/>
              </a:solidFill>
              <a:hlinkClick r:id="rId3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30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Monte Carlo </a:t>
            </a:r>
            <a:r>
              <a:rPr lang="en" dirty="0" err="1"/>
              <a:t>eXtreme</a:t>
            </a:r>
            <a:endParaRPr lang="en" dirty="0"/>
          </a:p>
        </p:txBody>
      </p:sp>
      <p:pic>
        <p:nvPicPr>
          <p:cNvPr id="3" name="Picture 2" descr="C:\Users\FangQ\Desktop\mcx_brain_td_noref_resize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162670"/>
            <a:ext cx="2790307" cy="268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89657" y="2229882"/>
            <a:ext cx="492314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1800" dirty="0">
                <a:solidFill>
                  <a:schemeClr val="bg1"/>
                </a:solidFill>
              </a:rPr>
              <a:t>Estimates the 3D light (</a:t>
            </a:r>
            <a:r>
              <a:rPr lang="en-US" sz="1800" dirty="0" err="1">
                <a:solidFill>
                  <a:schemeClr val="bg1"/>
                </a:solidFill>
              </a:rPr>
              <a:t>fluence</a:t>
            </a:r>
            <a:r>
              <a:rPr lang="en-US" sz="1800" dirty="0">
                <a:solidFill>
                  <a:schemeClr val="bg1"/>
                </a:solidFill>
              </a:rPr>
              <a:t>) </a:t>
            </a:r>
            <a:r>
              <a:rPr lang="en-US" sz="1800" dirty="0" smtClean="0">
                <a:solidFill>
                  <a:schemeClr val="bg1"/>
                </a:solidFill>
              </a:rPr>
              <a:t>distribution </a:t>
            </a:r>
            <a:br>
              <a:rPr lang="en-US" sz="1800" dirty="0" smtClean="0">
                <a:solidFill>
                  <a:schemeClr val="bg1"/>
                </a:solidFill>
              </a:rPr>
            </a:br>
            <a:r>
              <a:rPr lang="en-US" sz="1800" dirty="0" smtClean="0">
                <a:solidFill>
                  <a:schemeClr val="bg1"/>
                </a:solidFill>
              </a:rPr>
              <a:t>by simulating </a:t>
            </a:r>
            <a:r>
              <a:rPr lang="en-US" sz="1800" dirty="0">
                <a:solidFill>
                  <a:schemeClr val="bg1"/>
                </a:solidFill>
              </a:rPr>
              <a:t>a large number of </a:t>
            </a:r>
            <a:r>
              <a:rPr lang="en-US" sz="1800" dirty="0" smtClean="0">
                <a:solidFill>
                  <a:schemeClr val="bg1"/>
                </a:solidFill>
              </a:rPr>
              <a:t/>
            </a:r>
            <a:br>
              <a:rPr lang="en-US" sz="1800" dirty="0" smtClean="0">
                <a:solidFill>
                  <a:schemeClr val="bg1"/>
                </a:solidFill>
              </a:rPr>
            </a:br>
            <a:r>
              <a:rPr lang="en-US" sz="1800" dirty="0" smtClean="0">
                <a:solidFill>
                  <a:schemeClr val="bg1"/>
                </a:solidFill>
              </a:rPr>
              <a:t>independent photons</a:t>
            </a:r>
          </a:p>
          <a:p>
            <a:pPr marL="285750" indent="-285750">
              <a:buFont typeface="Wingdings" charset="2"/>
              <a:buChar char="q"/>
            </a:pPr>
            <a:endParaRPr lang="en-US" sz="1800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1800" dirty="0" smtClean="0">
                <a:solidFill>
                  <a:schemeClr val="bg1"/>
                </a:solidFill>
              </a:rPr>
              <a:t>Most </a:t>
            </a:r>
            <a:r>
              <a:rPr lang="en-US" sz="1800" dirty="0">
                <a:solidFill>
                  <a:schemeClr val="bg1"/>
                </a:solidFill>
              </a:rPr>
              <a:t>accurate algorithm for a wide </a:t>
            </a:r>
            <a:r>
              <a:rPr lang="en-US" sz="1800" dirty="0" smtClean="0">
                <a:solidFill>
                  <a:schemeClr val="bg1"/>
                </a:solidFill>
              </a:rPr>
              <a:t>ranges</a:t>
            </a:r>
            <a:br>
              <a:rPr lang="en-US" sz="1800" dirty="0" smtClean="0">
                <a:solidFill>
                  <a:schemeClr val="bg1"/>
                </a:solidFill>
              </a:rPr>
            </a:br>
            <a:r>
              <a:rPr lang="en-US" sz="1800" dirty="0" smtClean="0">
                <a:solidFill>
                  <a:schemeClr val="bg1"/>
                </a:solidFill>
              </a:rPr>
              <a:t>of optical </a:t>
            </a:r>
            <a:r>
              <a:rPr lang="en-US" sz="1800" dirty="0">
                <a:solidFill>
                  <a:schemeClr val="bg1"/>
                </a:solidFill>
              </a:rPr>
              <a:t>properties, including </a:t>
            </a:r>
            <a:r>
              <a:rPr lang="en-US" sz="1800" dirty="0" smtClean="0">
                <a:solidFill>
                  <a:schemeClr val="bg1"/>
                </a:solidFill>
              </a:rPr>
              <a:t/>
            </a:r>
            <a:br>
              <a:rPr lang="en-US" sz="1800" dirty="0" smtClean="0">
                <a:solidFill>
                  <a:schemeClr val="bg1"/>
                </a:solidFill>
              </a:rPr>
            </a:br>
            <a:r>
              <a:rPr lang="en-US" sz="1800" dirty="0" smtClean="0">
                <a:solidFill>
                  <a:schemeClr val="bg1"/>
                </a:solidFill>
              </a:rPr>
              <a:t>low-scattering/voids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smtClean="0">
                <a:solidFill>
                  <a:schemeClr val="bg1"/>
                </a:solidFill>
              </a:rPr>
              <a:t>high </a:t>
            </a:r>
            <a:r>
              <a:rPr lang="en-US" sz="1800" dirty="0">
                <a:solidFill>
                  <a:schemeClr val="bg1"/>
                </a:solidFill>
              </a:rPr>
              <a:t>absorption and </a:t>
            </a:r>
            <a:r>
              <a:rPr lang="en-US" sz="1800" dirty="0" smtClean="0">
                <a:solidFill>
                  <a:schemeClr val="bg1"/>
                </a:solidFill>
              </a:rPr>
              <a:t/>
            </a:r>
            <a:br>
              <a:rPr lang="en-US" sz="1800" dirty="0" smtClean="0">
                <a:solidFill>
                  <a:schemeClr val="bg1"/>
                </a:solidFill>
              </a:rPr>
            </a:br>
            <a:r>
              <a:rPr lang="en-US" sz="1800" dirty="0" smtClean="0">
                <a:solidFill>
                  <a:schemeClr val="bg1"/>
                </a:solidFill>
              </a:rPr>
              <a:t>short source-detector separation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0267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59327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mtClean="0"/>
              <a:t>MCX.SPACE</a:t>
            </a:r>
            <a:endParaRPr lang="en" b="0" dirty="0"/>
          </a:p>
        </p:txBody>
      </p:sp>
      <p:pic>
        <p:nvPicPr>
          <p:cNvPr id="6" name="Picture Placeholder 33" descr="Screen Shot 2016-03-31 at 5.29.0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8" r="7186" b="21079"/>
          <a:stretch/>
        </p:blipFill>
        <p:spPr>
          <a:xfrm>
            <a:off x="688370" y="2204581"/>
            <a:ext cx="3736885" cy="2173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Placeholder 9" descr="Screen Shot 2016-03-31 at 5.32.08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10" r="685"/>
          <a:stretch/>
        </p:blipFill>
        <p:spPr>
          <a:xfrm>
            <a:off x="5055013" y="1615288"/>
            <a:ext cx="3375004" cy="3090255"/>
          </a:xfrm>
          <a:prstGeom prst="rect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MCX Applications</a:t>
            </a:r>
            <a:endParaRPr lang="en" b="0" dirty="0"/>
          </a:p>
        </p:txBody>
      </p:sp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81" b="9505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6120" y="2634807"/>
            <a:ext cx="1852214" cy="2135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741892" y="4699323"/>
            <a:ext cx="4473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Simulation of photons inside human brain</a:t>
            </a:r>
            <a:endParaRPr lang="en-US" i="1" dirty="0"/>
          </a:p>
        </p:txBody>
      </p:sp>
      <p:pic>
        <p:nvPicPr>
          <p:cNvPr id="11" name="Picture 8" descr="C:\Users\FangQ\Desktop\digimouse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3588" b="76695" l="22627" r="86867">
                        <a14:foregroundMark x1="8861" y1="65113" x2="8861" y2="651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79" t="32976" r="11607" b="25104"/>
          <a:stretch/>
        </p:blipFill>
        <p:spPr bwMode="auto">
          <a:xfrm>
            <a:off x="4041409" y="836640"/>
            <a:ext cx="3460859" cy="1217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9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28" b="10934"/>
          <a:stretch/>
        </p:blipFill>
        <p:spPr bwMode="auto">
          <a:xfrm>
            <a:off x="7308334" y="1298081"/>
            <a:ext cx="1728399" cy="14068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245878" y="2086006"/>
            <a:ext cx="4266900" cy="618918"/>
          </a:xfrm>
          <a:prstGeom prst="rect">
            <a:avLst/>
          </a:prstGeom>
          <a:noFill/>
        </p:spPr>
        <p:txBody>
          <a:bodyPr wrap="square" lIns="64291" tIns="32146" rIns="64291" bIns="32146" rtlCol="0">
            <a:spAutoFit/>
          </a:bodyPr>
          <a:lstStyle/>
          <a:p>
            <a:pPr algn="ctr"/>
            <a:r>
              <a:rPr lang="en-US" i="1" dirty="0" smtClean="0">
                <a:latin typeface="Arial" panose="020B0604020202020204" pitchFamily="34" charset="0"/>
                <a:cs typeface="Arial" panose="020B0604020202020204" pitchFamily="34" charset="0"/>
              </a:rPr>
              <a:t>Imaging of a complex mouse model using Monte Carlo simulations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71429" y="2713920"/>
            <a:ext cx="4068604" cy="2314772"/>
            <a:chOff x="3314669" y="2704924"/>
            <a:chExt cx="4068604" cy="2314772"/>
          </a:xfrm>
        </p:grpSpPr>
        <p:pic>
          <p:nvPicPr>
            <p:cNvPr id="14" name="Picture 3" descr="C:\Users\FangQ\Gitroot\Proposal\DOD2015_Sandra\draft\figure\leg_mcx_light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99045" l="0" r="9905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104" y="2704924"/>
              <a:ext cx="1918723" cy="18663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6" descr="C:\Users\FangQ\Gitroot\Proposal\DOD2015_Sandra\draft\figure\leg_mri.png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102" b="100000" l="0" r="9855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4669" y="2759546"/>
              <a:ext cx="1927001" cy="18636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3598673" y="4677777"/>
              <a:ext cx="3784600" cy="341919"/>
            </a:xfrm>
            <a:prstGeom prst="rect">
              <a:avLst/>
            </a:prstGeom>
            <a:noFill/>
          </p:spPr>
          <p:txBody>
            <a:bodyPr wrap="square" lIns="64291" tIns="32146" rIns="64291" bIns="32146" rtlCol="0">
              <a:spAutoFit/>
            </a:bodyPr>
            <a:lstStyle/>
            <a:p>
              <a:pPr algn="ctr"/>
              <a:r>
                <a:rPr lang="en-US" i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Imaging of bone marrow in the tibia </a:t>
              </a:r>
              <a:endParaRPr lang="en-US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741964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MCX Algorithm</a:t>
            </a:r>
            <a:endParaRPr lang="en" b="0" dirty="0"/>
          </a:p>
        </p:txBody>
      </p:sp>
      <p:grpSp>
        <p:nvGrpSpPr>
          <p:cNvPr id="2" name="Group 1"/>
          <p:cNvGrpSpPr/>
          <p:nvPr/>
        </p:nvGrpSpPr>
        <p:grpSpPr>
          <a:xfrm>
            <a:off x="4729163" y="189739"/>
            <a:ext cx="4179275" cy="4581473"/>
            <a:chOff x="4975575" y="254299"/>
            <a:chExt cx="3661400" cy="4670075"/>
          </a:xfrm>
        </p:grpSpPr>
        <p:sp>
          <p:nvSpPr>
            <p:cNvPr id="21" name="Rectangle 20"/>
            <p:cNvSpPr/>
            <p:nvPr/>
          </p:nvSpPr>
          <p:spPr>
            <a:xfrm>
              <a:off x="4975575" y="254299"/>
              <a:ext cx="3661400" cy="467007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64284" tIns="32142" rIns="64284" bIns="32142" spcCol="0"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5264455" y="487837"/>
              <a:ext cx="1586725" cy="40708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1100" dirty="0"/>
                <a:t>Launch </a:t>
              </a:r>
              <a:r>
                <a:rPr lang="en-US" sz="1100" dirty="0" smtClean="0"/>
                <a:t>a new </a:t>
              </a:r>
              <a:r>
                <a:rPr lang="en-US" sz="1100" dirty="0"/>
                <a:t>photon</a:t>
              </a: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5264455" y="1043571"/>
              <a:ext cx="1586725" cy="40708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1100" dirty="0"/>
                <a:t>Compute </a:t>
              </a:r>
              <a:r>
                <a:rPr lang="en-US" sz="1100" dirty="0" smtClean="0"/>
                <a:t>a new scattering </a:t>
              </a:r>
              <a:r>
                <a:rPr lang="en-US" sz="1100" dirty="0"/>
                <a:t>length</a:t>
              </a:r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5264455" y="1588535"/>
              <a:ext cx="1586725" cy="40708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1100" dirty="0" smtClean="0"/>
                <a:t>Propagate photon until cross voxel boundary</a:t>
              </a:r>
              <a:endParaRPr lang="en-US" sz="1100" dirty="0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264455" y="2161355"/>
              <a:ext cx="1586725" cy="4664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1100" dirty="0"/>
                <a:t>Compute attenuation based on absorption</a:t>
              </a: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5264455" y="2791132"/>
              <a:ext cx="1586725" cy="4664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1100" dirty="0" smtClean="0"/>
                <a:t>Accumulate photon energy loss to </a:t>
              </a:r>
              <a:r>
                <a:rPr lang="en-US" sz="1100" dirty="0"/>
                <a:t>the volume</a:t>
              </a:r>
            </a:p>
          </p:txBody>
        </p:sp>
        <p:sp>
          <p:nvSpPr>
            <p:cNvPr id="30" name="Diamond 29"/>
            <p:cNvSpPr/>
            <p:nvPr/>
          </p:nvSpPr>
          <p:spPr>
            <a:xfrm>
              <a:off x="5359009" y="3468718"/>
              <a:ext cx="1391871" cy="499002"/>
            </a:xfrm>
            <a:prstGeom prst="diamon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800" dirty="0" smtClean="0"/>
                <a:t>End of scattering path?</a:t>
              </a:r>
              <a:endParaRPr lang="en-US" sz="800" dirty="0"/>
            </a:p>
          </p:txBody>
        </p:sp>
        <p:sp>
          <p:nvSpPr>
            <p:cNvPr id="31" name="Diamond 30"/>
            <p:cNvSpPr/>
            <p:nvPr/>
          </p:nvSpPr>
          <p:spPr>
            <a:xfrm>
              <a:off x="5363127" y="4237174"/>
              <a:ext cx="1391871" cy="499002"/>
            </a:xfrm>
            <a:prstGeom prst="diamon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800" dirty="0"/>
                <a:t>Total </a:t>
              </a:r>
              <a:r>
                <a:rPr lang="en-US" sz="800" dirty="0" smtClean="0"/>
                <a:t>photon </a:t>
              </a:r>
              <a:r>
                <a:rPr lang="en-US" sz="800" dirty="0"/>
                <a:t># reached?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7032085" y="4258186"/>
              <a:ext cx="1105917" cy="4664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1100" dirty="0"/>
                <a:t>Terminate thread</a:t>
              </a:r>
            </a:p>
          </p:txBody>
        </p:sp>
        <p:sp>
          <p:nvSpPr>
            <p:cNvPr id="33" name="Diamond 32"/>
            <p:cNvSpPr/>
            <p:nvPr/>
          </p:nvSpPr>
          <p:spPr>
            <a:xfrm>
              <a:off x="6977251" y="3497847"/>
              <a:ext cx="1391871" cy="499002"/>
            </a:xfrm>
            <a:prstGeom prst="diamond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800" dirty="0" smtClean="0"/>
                <a:t>Exceeding </a:t>
              </a:r>
              <a:r>
                <a:rPr lang="en-US" sz="800" dirty="0"/>
                <a:t>time gate?</a:t>
              </a: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7091752" y="2510107"/>
              <a:ext cx="1151298" cy="74745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1100" dirty="0"/>
                <a:t>Compute a </a:t>
              </a:r>
              <a:r>
                <a:rPr lang="en-US" sz="1100" dirty="0" smtClean="0"/>
                <a:t>new scattering </a:t>
              </a:r>
              <a:r>
                <a:rPr lang="en-US" sz="1100" dirty="0"/>
                <a:t>direction vector</a:t>
              </a:r>
            </a:p>
          </p:txBody>
        </p:sp>
        <p:sp>
          <p:nvSpPr>
            <p:cNvPr id="35" name="Can 34"/>
            <p:cNvSpPr/>
            <p:nvPr/>
          </p:nvSpPr>
          <p:spPr>
            <a:xfrm>
              <a:off x="7297628" y="1450652"/>
              <a:ext cx="657368" cy="544964"/>
            </a:xfrm>
            <a:prstGeom prst="can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lIns="64284" tIns="32142" rIns="64284" bIns="32142" spcCol="0" rtlCol="0" anchor="ctr"/>
            <a:lstStyle/>
            <a:p>
              <a:pPr algn="ctr"/>
              <a:r>
                <a:rPr lang="en-US" sz="1100" dirty="0"/>
                <a:t>Global Memory</a:t>
              </a:r>
            </a:p>
          </p:txBody>
        </p:sp>
        <p:cxnSp>
          <p:nvCxnSpPr>
            <p:cNvPr id="36" name="Elbow Connector 35"/>
            <p:cNvCxnSpPr>
              <a:stCxn id="32" idx="1"/>
              <a:endCxn id="28" idx="1"/>
            </p:cNvCxnSpPr>
            <p:nvPr/>
          </p:nvCxnSpPr>
          <p:spPr>
            <a:xfrm rot="10800000">
              <a:off x="5264457" y="1792075"/>
              <a:ext cx="98673" cy="2694600"/>
            </a:xfrm>
            <a:prstGeom prst="bentConnector3">
              <a:avLst>
                <a:gd name="adj1" fmla="val 262896"/>
              </a:avLst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26" idx="2"/>
              <a:endCxn id="27" idx="0"/>
            </p:cNvCxnSpPr>
            <p:nvPr/>
          </p:nvCxnSpPr>
          <p:spPr>
            <a:xfrm>
              <a:off x="6057816" y="894917"/>
              <a:ext cx="0" cy="148653"/>
            </a:xfrm>
            <a:prstGeom prst="straightConnector1">
              <a:avLst/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27" idx="2"/>
              <a:endCxn id="28" idx="0"/>
            </p:cNvCxnSpPr>
            <p:nvPr/>
          </p:nvCxnSpPr>
          <p:spPr>
            <a:xfrm>
              <a:off x="6057816" y="1450652"/>
              <a:ext cx="0" cy="137883"/>
            </a:xfrm>
            <a:prstGeom prst="straightConnector1">
              <a:avLst/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28" idx="2"/>
              <a:endCxn id="29" idx="0"/>
            </p:cNvCxnSpPr>
            <p:nvPr/>
          </p:nvCxnSpPr>
          <p:spPr>
            <a:xfrm>
              <a:off x="6057816" y="1995617"/>
              <a:ext cx="0" cy="165739"/>
            </a:xfrm>
            <a:prstGeom prst="straightConnector1">
              <a:avLst/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29" idx="2"/>
              <a:endCxn id="30" idx="0"/>
            </p:cNvCxnSpPr>
            <p:nvPr/>
          </p:nvCxnSpPr>
          <p:spPr>
            <a:xfrm>
              <a:off x="6057816" y="2627784"/>
              <a:ext cx="0" cy="163347"/>
            </a:xfrm>
            <a:prstGeom prst="straightConnector1">
              <a:avLst/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0" idx="2"/>
              <a:endCxn id="31" idx="0"/>
            </p:cNvCxnSpPr>
            <p:nvPr/>
          </p:nvCxnSpPr>
          <p:spPr>
            <a:xfrm flipH="1">
              <a:off x="6054945" y="3257561"/>
              <a:ext cx="2872" cy="211158"/>
            </a:xfrm>
            <a:prstGeom prst="straightConnector1">
              <a:avLst/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31" idx="2"/>
              <a:endCxn id="32" idx="0"/>
            </p:cNvCxnSpPr>
            <p:nvPr/>
          </p:nvCxnSpPr>
          <p:spPr>
            <a:xfrm>
              <a:off x="6054945" y="3967721"/>
              <a:ext cx="4118" cy="269454"/>
            </a:xfrm>
            <a:prstGeom prst="straightConnector1">
              <a:avLst/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endCxn id="32" idx="1"/>
            </p:cNvCxnSpPr>
            <p:nvPr/>
          </p:nvCxnSpPr>
          <p:spPr>
            <a:xfrm>
              <a:off x="6728649" y="4489592"/>
              <a:ext cx="303436" cy="1808"/>
            </a:xfrm>
            <a:prstGeom prst="straightConnector1">
              <a:avLst/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736664" y="4237175"/>
              <a:ext cx="245254" cy="280363"/>
            </a:xfrm>
            <a:prstGeom prst="rect">
              <a:avLst/>
            </a:prstGeom>
            <a:noFill/>
          </p:spPr>
          <p:txBody>
            <a:bodyPr wrap="none" lIns="64284" tIns="32142" rIns="64284" bIns="32142" rtlCol="0">
              <a:spAutoFit/>
            </a:bodyPr>
            <a:lstStyle/>
            <a:p>
              <a:r>
                <a:rPr lang="is-IS" sz="1400" dirty="0">
                  <a:solidFill>
                    <a:srgbClr val="921F07"/>
                  </a:solidFill>
                </a:rPr>
                <a:t>y</a:t>
              </a:r>
              <a:endParaRPr lang="en-US" sz="1400" dirty="0">
                <a:solidFill>
                  <a:srgbClr val="921F07"/>
                </a:solidFill>
              </a:endParaRPr>
            </a:p>
          </p:txBody>
        </p:sp>
        <p:cxnSp>
          <p:nvCxnSpPr>
            <p:cNvPr id="47" name="Straight Arrow Connector 46"/>
            <p:cNvCxnSpPr>
              <a:stCxn id="34" idx="0"/>
              <a:endCxn id="35" idx="2"/>
            </p:cNvCxnSpPr>
            <p:nvPr/>
          </p:nvCxnSpPr>
          <p:spPr>
            <a:xfrm flipH="1" flipV="1">
              <a:off x="7667401" y="3257561"/>
              <a:ext cx="5786" cy="211158"/>
            </a:xfrm>
            <a:prstGeom prst="straightConnector1">
              <a:avLst/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5132277" y="4258187"/>
              <a:ext cx="238039" cy="281324"/>
            </a:xfrm>
            <a:prstGeom prst="rect">
              <a:avLst/>
            </a:prstGeom>
            <a:noFill/>
          </p:spPr>
          <p:txBody>
            <a:bodyPr wrap="none" lIns="64284" tIns="32142" rIns="64284" bIns="32142" rtlCol="0">
              <a:spAutoFit/>
            </a:bodyPr>
            <a:lstStyle/>
            <a:p>
              <a:r>
                <a:rPr lang="is-IS" sz="1400" dirty="0">
                  <a:solidFill>
                    <a:srgbClr val="921F07"/>
                  </a:solidFill>
                </a:rPr>
                <a:t>n</a:t>
              </a:r>
              <a:endParaRPr lang="en-US" sz="1400" dirty="0">
                <a:solidFill>
                  <a:srgbClr val="921F07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045931" y="3976861"/>
              <a:ext cx="238039" cy="281324"/>
            </a:xfrm>
            <a:prstGeom prst="rect">
              <a:avLst/>
            </a:prstGeom>
            <a:noFill/>
          </p:spPr>
          <p:txBody>
            <a:bodyPr wrap="none" lIns="64284" tIns="32142" rIns="64284" bIns="32142" rtlCol="0">
              <a:spAutoFit/>
            </a:bodyPr>
            <a:lstStyle/>
            <a:p>
              <a:r>
                <a:rPr lang="is-IS" sz="1400" dirty="0">
                  <a:solidFill>
                    <a:srgbClr val="921F07"/>
                  </a:solidFill>
                </a:rPr>
                <a:t>n</a:t>
              </a:r>
              <a:endParaRPr lang="en-US" sz="1400" dirty="0">
                <a:solidFill>
                  <a:srgbClr val="921F07"/>
                </a:solidFill>
              </a:endParaRPr>
            </a:p>
          </p:txBody>
        </p:sp>
        <p:cxnSp>
          <p:nvCxnSpPr>
            <p:cNvPr id="50" name="Elbow Connector 49"/>
            <p:cNvCxnSpPr>
              <a:stCxn id="35" idx="3"/>
              <a:endCxn id="27" idx="3"/>
            </p:cNvCxnSpPr>
            <p:nvPr/>
          </p:nvCxnSpPr>
          <p:spPr>
            <a:xfrm flipH="1" flipV="1">
              <a:off x="6851178" y="1247112"/>
              <a:ext cx="1391871" cy="1636722"/>
            </a:xfrm>
            <a:prstGeom prst="bentConnector3">
              <a:avLst>
                <a:gd name="adj1" fmla="val -11548"/>
              </a:avLst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Elbow Connector 50"/>
            <p:cNvCxnSpPr>
              <a:stCxn id="34" idx="3"/>
              <a:endCxn id="26" idx="3"/>
            </p:cNvCxnSpPr>
            <p:nvPr/>
          </p:nvCxnSpPr>
          <p:spPr>
            <a:xfrm flipH="1" flipV="1">
              <a:off x="6851178" y="691379"/>
              <a:ext cx="1517944" cy="3026843"/>
            </a:xfrm>
            <a:prstGeom prst="bentConnector3">
              <a:avLst>
                <a:gd name="adj1" fmla="val -10589"/>
              </a:avLst>
            </a:prstGeom>
            <a:ln w="12700" cmpd="sng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8255851" y="3404931"/>
              <a:ext cx="245254" cy="280363"/>
            </a:xfrm>
            <a:prstGeom prst="rect">
              <a:avLst/>
            </a:prstGeom>
            <a:noFill/>
          </p:spPr>
          <p:txBody>
            <a:bodyPr wrap="none" lIns="64284" tIns="32142" rIns="64284" bIns="32142" rtlCol="0">
              <a:spAutoFit/>
            </a:bodyPr>
            <a:lstStyle/>
            <a:p>
              <a:r>
                <a:rPr lang="is-IS" sz="1400" dirty="0">
                  <a:solidFill>
                    <a:srgbClr val="921F07"/>
                  </a:solidFill>
                </a:rPr>
                <a:t>y</a:t>
              </a:r>
              <a:endParaRPr lang="en-US" sz="1400" dirty="0">
                <a:solidFill>
                  <a:srgbClr val="921F07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667402" y="3257562"/>
              <a:ext cx="238039" cy="281324"/>
            </a:xfrm>
            <a:prstGeom prst="rect">
              <a:avLst/>
            </a:prstGeom>
            <a:noFill/>
          </p:spPr>
          <p:txBody>
            <a:bodyPr wrap="none" lIns="64284" tIns="32142" rIns="64284" bIns="32142" rtlCol="0">
              <a:spAutoFit/>
            </a:bodyPr>
            <a:lstStyle/>
            <a:p>
              <a:r>
                <a:rPr lang="is-IS" sz="1400" dirty="0">
                  <a:solidFill>
                    <a:srgbClr val="921F07"/>
                  </a:solidFill>
                </a:rPr>
                <a:t>n</a:t>
              </a:r>
              <a:endParaRPr lang="en-US" sz="1400" dirty="0">
                <a:solidFill>
                  <a:srgbClr val="921F07"/>
                </a:solidFill>
              </a:endParaRPr>
            </a:p>
          </p:txBody>
        </p:sp>
        <p:cxnSp>
          <p:nvCxnSpPr>
            <p:cNvPr id="54" name="Curved Connector 53"/>
            <p:cNvCxnSpPr>
              <a:stCxn id="30" idx="3"/>
              <a:endCxn id="36" idx="2"/>
            </p:cNvCxnSpPr>
            <p:nvPr/>
          </p:nvCxnSpPr>
          <p:spPr>
            <a:xfrm flipV="1">
              <a:off x="6851178" y="1723134"/>
              <a:ext cx="446449" cy="1301212"/>
            </a:xfrm>
            <a:prstGeom prst="curvedConnector3">
              <a:avLst>
                <a:gd name="adj1" fmla="val 50000"/>
              </a:avLst>
            </a:prstGeom>
            <a:ln w="127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urved Connector 54"/>
            <p:cNvCxnSpPr/>
            <p:nvPr/>
          </p:nvCxnSpPr>
          <p:spPr>
            <a:xfrm>
              <a:off x="6851178" y="1352171"/>
              <a:ext cx="446449" cy="370965"/>
            </a:xfrm>
            <a:prstGeom prst="curvedConnector3">
              <a:avLst>
                <a:gd name="adj1" fmla="val 50000"/>
              </a:avLst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urved Connector 55"/>
            <p:cNvCxnSpPr>
              <a:stCxn id="29" idx="3"/>
              <a:endCxn id="36" idx="2"/>
            </p:cNvCxnSpPr>
            <p:nvPr/>
          </p:nvCxnSpPr>
          <p:spPr>
            <a:xfrm flipV="1">
              <a:off x="6851178" y="1723134"/>
              <a:ext cx="446449" cy="671436"/>
            </a:xfrm>
            <a:prstGeom prst="curvedConnector3">
              <a:avLst>
                <a:gd name="adj1" fmla="val 50000"/>
              </a:avLst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urved Connector 56"/>
            <p:cNvCxnSpPr>
              <a:stCxn id="36" idx="4"/>
            </p:cNvCxnSpPr>
            <p:nvPr/>
          </p:nvCxnSpPr>
          <p:spPr>
            <a:xfrm>
              <a:off x="7954998" y="1723134"/>
              <a:ext cx="300855" cy="1067998"/>
            </a:xfrm>
            <a:prstGeom prst="curvedConnector2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Straight Arrow Connector 57"/>
          <p:cNvCxnSpPr/>
          <p:nvPr/>
        </p:nvCxnSpPr>
        <p:spPr>
          <a:xfrm>
            <a:off x="6685247" y="3608665"/>
            <a:ext cx="346355" cy="1774"/>
          </a:xfrm>
          <a:prstGeom prst="straightConnector1">
            <a:avLst/>
          </a:prstGeom>
          <a:ln w="12700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608180" y="3232051"/>
            <a:ext cx="279943" cy="275044"/>
          </a:xfrm>
          <a:prstGeom prst="rect">
            <a:avLst/>
          </a:prstGeom>
          <a:noFill/>
        </p:spPr>
        <p:txBody>
          <a:bodyPr wrap="none" lIns="64284" tIns="32142" rIns="64284" bIns="32142" rtlCol="0">
            <a:spAutoFit/>
          </a:bodyPr>
          <a:lstStyle/>
          <a:p>
            <a:r>
              <a:rPr lang="is-IS" sz="1400" dirty="0">
                <a:solidFill>
                  <a:srgbClr val="921F07"/>
                </a:solidFill>
              </a:rPr>
              <a:t>y</a:t>
            </a:r>
            <a:endParaRPr lang="en-US" sz="1400" dirty="0">
              <a:solidFill>
                <a:srgbClr val="921F07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3316" y="2518194"/>
            <a:ext cx="35052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sz="1800" dirty="0" smtClean="0">
                <a:solidFill>
                  <a:schemeClr val="bg2"/>
                </a:solidFill>
              </a:rPr>
              <a:t>Compute-intensive</a:t>
            </a:r>
          </a:p>
          <a:p>
            <a:pPr marL="285750" indent="-285750">
              <a:buFont typeface="Wingdings" charset="2"/>
              <a:buChar char="q"/>
            </a:pPr>
            <a:endParaRPr lang="en-US" sz="1800" dirty="0" smtClean="0">
              <a:solidFill>
                <a:schemeClr val="bg2"/>
              </a:solidFill>
            </a:endParaRPr>
          </a:p>
          <a:p>
            <a:pPr marL="285750" indent="-285750">
              <a:buFont typeface="Wingdings" charset="2"/>
              <a:buChar char="q"/>
            </a:pPr>
            <a:r>
              <a:rPr lang="en-US" sz="1800" dirty="0">
                <a:solidFill>
                  <a:schemeClr val="bg2"/>
                </a:solidFill>
              </a:rPr>
              <a:t>Embarrassingly parallel</a:t>
            </a:r>
            <a:endParaRPr lang="en-US" sz="1800" dirty="0" smtClean="0">
              <a:solidFill>
                <a:schemeClr val="bg2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3192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GPU Computing</a:t>
            </a:r>
            <a:endParaRPr lang="en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CPU vs GPU</a:t>
            </a:r>
            <a:endParaRPr lang="en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6288"/>
          <a:stretch/>
        </p:blipFill>
        <p:spPr>
          <a:xfrm>
            <a:off x="2453598" y="1355641"/>
            <a:ext cx="5964552" cy="33942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749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807013" y="910599"/>
            <a:ext cx="5729289" cy="4036052"/>
            <a:chOff x="1472046" y="588962"/>
            <a:chExt cx="7671954" cy="5004427"/>
          </a:xfrm>
        </p:grpSpPr>
        <p:sp>
          <p:nvSpPr>
            <p:cNvPr id="11" name="Rectangle 10"/>
            <p:cNvSpPr/>
            <p:nvPr/>
          </p:nvSpPr>
          <p:spPr>
            <a:xfrm>
              <a:off x="1475510" y="588962"/>
              <a:ext cx="7467600" cy="5004427"/>
            </a:xfrm>
            <a:prstGeom prst="rect">
              <a:avLst/>
            </a:prstGeom>
            <a:solidFill>
              <a:schemeClr val="tx2"/>
            </a:solidFill>
            <a:ln>
              <a:solidFill>
                <a:schemeClr val="bg2"/>
              </a:solidFill>
            </a:ln>
            <a:effectLst>
              <a:glow>
                <a:schemeClr val="accent1">
                  <a:tint val="30000"/>
                  <a:shade val="95000"/>
                  <a:satMod val="300000"/>
                  <a:alpha val="5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5055" y="671285"/>
              <a:ext cx="7148945" cy="4839780"/>
            </a:xfrm>
            <a:prstGeom prst="rect">
              <a:avLst/>
            </a:prstGeom>
          </p:spPr>
        </p:pic>
        <p:sp>
          <p:nvSpPr>
            <p:cNvPr id="13" name="Down Arrow 12"/>
            <p:cNvSpPr/>
            <p:nvPr/>
          </p:nvSpPr>
          <p:spPr>
            <a:xfrm rot="10800000">
              <a:off x="1472046" y="806161"/>
              <a:ext cx="526474" cy="2687780"/>
            </a:xfrm>
            <a:prstGeom prst="down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25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 rot="16200000">
              <a:off x="1287273" y="1983793"/>
              <a:ext cx="90922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spc="50" dirty="0" smtClean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Speed</a:t>
              </a:r>
              <a:endPara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endParaRPr>
            </a:p>
          </p:txBody>
        </p:sp>
      </p:grpSp>
      <p:sp>
        <p:nvSpPr>
          <p:cNvPr id="16" name="Shape 20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/>
              <a:t>GPU Memory</a:t>
            </a:r>
            <a:endParaRPr lang="en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4182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526</Words>
  <Application>Microsoft Macintosh PowerPoint</Application>
  <PresentationFormat>On-screen Show (16:9)</PresentationFormat>
  <Paragraphs>172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Lato</vt:lpstr>
      <vt:lpstr>Raleway</vt:lpstr>
      <vt:lpstr>Wingdings</vt:lpstr>
      <vt:lpstr>Arial</vt:lpstr>
      <vt:lpstr>Streamline</vt:lpstr>
      <vt:lpstr>Monte Carlo Simulation of Photon Migration in 3D Turbid Media using GPUs </vt:lpstr>
      <vt:lpstr>Outline</vt:lpstr>
      <vt:lpstr>Monte Carlo eXtreme</vt:lpstr>
      <vt:lpstr>MCX.SPACE</vt:lpstr>
      <vt:lpstr>MCX Applications</vt:lpstr>
      <vt:lpstr>MCX Algorithm</vt:lpstr>
      <vt:lpstr>GPU Computing</vt:lpstr>
      <vt:lpstr>CPU vs GPU</vt:lpstr>
      <vt:lpstr>GPU Memory</vt:lpstr>
      <vt:lpstr>GPU Programming Languages</vt:lpstr>
      <vt:lpstr>GPU Programming Languages</vt:lpstr>
      <vt:lpstr>Programming Features</vt:lpstr>
      <vt:lpstr>MCX in OpenCL</vt:lpstr>
      <vt:lpstr>PowerPoint Presentation</vt:lpstr>
      <vt:lpstr>MCXCL Workflow</vt:lpstr>
      <vt:lpstr>Profiling Tools</vt:lpstr>
      <vt:lpstr>Optimizations : 1</vt:lpstr>
      <vt:lpstr>Optimizations : 2</vt:lpstr>
      <vt:lpstr>Optimizations : 3</vt:lpstr>
      <vt:lpstr>PowerPoint Presentation</vt:lpstr>
      <vt:lpstr>Static vs Dynamic </vt:lpstr>
      <vt:lpstr>Load-balancing for Multiple Devices</vt:lpstr>
      <vt:lpstr>Conclusion</vt:lpstr>
      <vt:lpstr>PowerPoint Presentation</vt:lpstr>
      <vt:lpstr>Acknowledgement</vt:lpstr>
      <vt:lpstr>Questions?</vt:lpstr>
      <vt:lpstr>References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Monte Carlo Simulation of Photon Migration in 3D Turbid Media using GPUs </dc:title>
  <cp:lastModifiedBy>Leiming Yu</cp:lastModifiedBy>
  <cp:revision>23</cp:revision>
  <dcterms:modified xsi:type="dcterms:W3CDTF">2017-11-10T18:25:46Z</dcterms:modified>
</cp:coreProperties>
</file>